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theme/theme4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61" r:id="rId1"/>
    <p:sldMasterId id="2147483864" r:id="rId2"/>
  </p:sldMasterIdLst>
  <p:notesMasterIdLst>
    <p:notesMasterId r:id="rId15"/>
  </p:notesMasterIdLst>
  <p:handoutMasterIdLst>
    <p:handoutMasterId r:id="rId16"/>
  </p:handoutMasterIdLst>
  <p:sldIdLst>
    <p:sldId id="372" r:id="rId3"/>
    <p:sldId id="393" r:id="rId4"/>
    <p:sldId id="395" r:id="rId5"/>
    <p:sldId id="383" r:id="rId6"/>
    <p:sldId id="384" r:id="rId7"/>
    <p:sldId id="385" r:id="rId8"/>
    <p:sldId id="375" r:id="rId9"/>
    <p:sldId id="378" r:id="rId10"/>
    <p:sldId id="374" r:id="rId11"/>
    <p:sldId id="382" r:id="rId12"/>
    <p:sldId id="381" r:id="rId13"/>
    <p:sldId id="388" r:id="rId14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CC"/>
    <a:srgbClr val="CC0000"/>
    <a:srgbClr val="FFFF66"/>
    <a:srgbClr val="FFFF00"/>
    <a:srgbClr val="004288"/>
    <a:srgbClr val="75D777"/>
    <a:srgbClr val="FF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86" autoAdjust="0"/>
    <p:restoredTop sz="94660"/>
  </p:normalViewPr>
  <p:slideViewPr>
    <p:cSldViewPr>
      <p:cViewPr varScale="1">
        <p:scale>
          <a:sx n="106" d="100"/>
          <a:sy n="106" d="100"/>
        </p:scale>
        <p:origin x="-90" y="-1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EBED82C8-13CD-408C-9A0F-B76A291DE2BC}" type="datetimeFigureOut">
              <a:rPr lang="en-US"/>
              <a:pPr>
                <a:defRPr/>
              </a:pPr>
              <a:t>2/25/2014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11860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4143375" y="911860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A2B9D615-18F9-4B2D-AEC7-E00E5C438D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2954" tIns="46478" rIns="92954" bIns="46478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wrap="square" lIns="92954" tIns="46478" rIns="92954" bIns="46478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07EF96BE-0280-43C1-BC3E-75706B1289C1}" type="datetimeFigureOut">
              <a:rPr lang="en-US"/>
              <a:pPr>
                <a:defRPr/>
              </a:pPr>
              <a:t>2/25/2014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4" tIns="46478" rIns="92954" bIns="46478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wrap="square" lIns="92954" tIns="46478" rIns="92954" bIns="46478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2954" tIns="46478" rIns="92954" bIns="46478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wrap="square" lIns="92954" tIns="46478" rIns="92954" bIns="46478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FEC2282B-3B82-4E28-95AD-D227AAF89D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file:///\\localhost\Volumes\grafik\Daten_Grafikabteilung\Alle_Marken\Spectrum_CI\ppt_Master\HG_Tetra_blau%20Kopie%20Kopie.jpg" TargetMode="External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G_Tetra_blau Kopie Kopie.jpg" descr="/Volumes/grafik/Daten_Grafikabteilung/Alle_Marken/Spectrum_CI/ppt_Master/HG_Tetra_blau Kopie Kopie.jpg"/>
          <p:cNvPicPr>
            <a:picLocks noChangeAspect="1"/>
          </p:cNvPicPr>
          <p:nvPr userDrawn="1"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-182563" y="0"/>
            <a:ext cx="9326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Bild 5" descr="TetraLogo.png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2854325" y="9525"/>
            <a:ext cx="367665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Bild 1" descr="TetraSzene.png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577850" y="925513"/>
            <a:ext cx="80295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79E30E-CC0B-4E83-8027-BE7D96C4FC0B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563F6-8F36-472F-8B5A-FC75DDF07E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251B73-E0D1-463F-AFD6-1B8223D3AC4A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E7D765-A06F-4CF1-A3CB-2C4D06771F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F3C733-BF08-4189-93F5-B46E5E831FBB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79286-E6B9-4EEE-97C8-3E48952C2B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2C72A4-9B19-4690-896E-A478900C3F0E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5032CF-F0BE-4166-9815-79C7385FC9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0090B2-7E27-4E49-88E1-CE295107EE6A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8D2E9F-BF30-4D27-B959-D6AD2E3F40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4BB7EB-3A52-492A-9C5C-143511036705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B3A2C2-779B-44C6-A0AC-322A1B79F3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8C3920-13A2-413C-9D48-91A10E9B7130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00C759-AC18-46CC-BF39-F3DBBE84D3E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1BD771-68E8-45CC-A56F-D670005D5453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36ED38-0E0E-4B23-9216-B0693F8D33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6E21F5-0946-46D6-93AD-C3DE19414CE8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C4BDC9-13BA-4B03-BA4F-CCBA72C007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CDF9B-326F-420B-8CA0-A7DAECE1CD61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FE8981-32AF-4F50-B027-3F52B9A06F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3209925"/>
            <a:ext cx="7772400" cy="1362075"/>
          </a:xfrm>
          <a:prstGeom prst="rect">
            <a:avLst/>
          </a:prstGeom>
        </p:spPr>
        <p:txBody>
          <a:bodyPr anchor="t"/>
          <a:lstStyle>
            <a:lvl1pPr algn="ctr">
              <a:defRPr lang="de-DE" sz="16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1709738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 algn="ctr">
              <a:buNone/>
              <a:defRPr sz="3000" b="1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4" name="Text Placeholder 2"/>
          <p:cNvSpPr>
            <a:spLocks noGrp="1"/>
          </p:cNvSpPr>
          <p:nvPr>
            <p:ph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smtClean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143000"/>
            <a:ext cx="4038600" cy="4953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143000"/>
            <a:ext cx="4038600" cy="49530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16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1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rtl="0" eaLnBrk="0" fontAlgn="base" hangingPunct="0">
              <a:spcBef>
                <a:spcPct val="20000"/>
              </a:spcBef>
              <a:spcAft>
                <a:spcPct val="0"/>
              </a:spcAft>
              <a:defRPr lang="de-DE" sz="10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144800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1804098"/>
            <a:ext cx="4040188" cy="42919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144800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1804098"/>
            <a:ext cx="4041775" cy="429190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400"/>
            </a:lvl3pPr>
            <a:lvl4pPr>
              <a:defRPr sz="1200"/>
            </a:lvl4pPr>
            <a:lvl5pPr>
              <a:defRPr sz="1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 dirty="0"/>
          </a:p>
        </p:txBody>
      </p:sp>
      <p:sp>
        <p:nvSpPr>
          <p:cNvPr id="9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22325"/>
          </a:xfrm>
          <a:prstGeom prst="rect">
            <a:avLst/>
          </a:prstGeo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>
            <a:normAutofit/>
          </a:bodyPr>
          <a:lstStyle>
            <a:lvl1pPr algn="l">
              <a:defRPr sz="2000" b="1" baseline="0"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>
            <a:lvl1pPr>
              <a:defRPr sz="1600" baseline="0">
                <a:latin typeface="Arial" pitchFamily="34" charset="0"/>
                <a:cs typeface="Arial" pitchFamily="34" charset="0"/>
              </a:defRPr>
            </a:lvl1pPr>
            <a:lvl2pPr>
              <a:defRPr sz="1400">
                <a:latin typeface="Arial" pitchFamily="34" charset="0"/>
                <a:cs typeface="Arial" pitchFamily="34" charset="0"/>
              </a:defRPr>
            </a:lvl2pPr>
            <a:lvl3pPr>
              <a:defRPr sz="1400">
                <a:latin typeface="Arial" pitchFamily="34" charset="0"/>
                <a:cs typeface="Arial" pitchFamily="34" charset="0"/>
              </a:defRPr>
            </a:lvl3pPr>
            <a:lvl4pPr>
              <a:defRPr sz="1400">
                <a:latin typeface="Arial" pitchFamily="34" charset="0"/>
                <a:cs typeface="Arial" pitchFamily="34" charset="0"/>
              </a:defRPr>
            </a:lvl4pPr>
            <a:lvl5pPr>
              <a:defRPr sz="1400"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229600" y="6461125"/>
            <a:ext cx="579438" cy="3968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000" b="0">
                <a:solidFill>
                  <a:srgbClr val="000000"/>
                </a:solidFill>
                <a:ea typeface="Arial" charset="0"/>
                <a:cs typeface="Arial" charset="0"/>
              </a:defRPr>
            </a:lvl1pPr>
          </a:lstStyle>
          <a:p>
            <a:pPr>
              <a:defRPr/>
            </a:pPr>
            <a:fld id="{18C5AE4C-EAD8-4680-B17E-8708F5D561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F9B1AE-B28E-423D-93DC-9D4CF4C951AE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399A-E176-442B-8587-DE2A858C8E7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11" Type="http://schemas.openxmlformats.org/officeDocument/2006/relationships/slideLayout" Target="../slideLayouts/slideLayout19.xml"/><Relationship Id="rId5" Type="http://schemas.openxmlformats.org/officeDocument/2006/relationships/slideLayout" Target="../slideLayouts/slideLayout13.xml"/><Relationship Id="rId10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2.xml"/><Relationship Id="rId9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Bild 2" descr="Tetra_S_2.png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203950"/>
            <a:ext cx="9155113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6200"/>
            <a:ext cx="8229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  <a:endParaRPr lang="en-US" smtClean="0"/>
          </a:p>
        </p:txBody>
      </p:sp>
      <p:sp>
        <p:nvSpPr>
          <p:cNvPr id="11" name="Textfeld 10"/>
          <p:cNvSpPr txBox="1"/>
          <p:nvPr/>
        </p:nvSpPr>
        <p:spPr>
          <a:xfrm>
            <a:off x="404813" y="6459538"/>
            <a:ext cx="91440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fld id="{C4C5A325-7565-4A49-812B-D6F04A9C823C}" type="slidenum">
              <a:rPr lang="en-US" sz="1000">
                <a:solidFill>
                  <a:schemeClr val="bg1"/>
                </a:solidFill>
                <a:ea typeface="ＭＳ Ｐゴシック" pitchFamily="34" charset="-128"/>
                <a:cs typeface="+mn-cs"/>
              </a:rPr>
              <a:pPr>
                <a:defRPr/>
              </a:pPr>
              <a:t>‹#›</a:t>
            </a:fld>
            <a:endParaRPr lang="en-US" sz="1000" dirty="0">
              <a:solidFill>
                <a:schemeClr val="bg1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1804988" y="6457950"/>
            <a:ext cx="1614487" cy="2460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de-DE" sz="1000" dirty="0">
                <a:solidFill>
                  <a:schemeClr val="bg1"/>
                </a:solidFill>
                <a:ea typeface="ＭＳ Ｐゴシック" pitchFamily="34" charset="-128"/>
                <a:cs typeface="+mn-cs"/>
              </a:rPr>
              <a:t>Marketing &amp; Innovation</a:t>
            </a:r>
            <a:endParaRPr lang="en-US" sz="1000" dirty="0">
              <a:solidFill>
                <a:schemeClr val="bg1"/>
              </a:solidFill>
              <a:ea typeface="ＭＳ Ｐゴシック" pitchFamily="34" charset="-128"/>
              <a:cs typeface="+mn-cs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858838" y="6459538"/>
            <a:ext cx="946150" cy="2460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pl-PL" sz="1000" dirty="0">
                <a:solidFill>
                  <a:schemeClr val="bg1"/>
                </a:solidFill>
                <a:ea typeface="ＭＳ Ｐゴシック" pitchFamily="34" charset="-128"/>
                <a:cs typeface="+mn-cs"/>
              </a:rPr>
              <a:t>Dec. </a:t>
            </a:r>
            <a:r>
              <a:rPr lang="en-US" sz="1000" dirty="0">
                <a:solidFill>
                  <a:schemeClr val="bg1"/>
                </a:solidFill>
                <a:ea typeface="ＭＳ Ｐゴシック" pitchFamily="34" charset="-128"/>
                <a:cs typeface="+mn-cs"/>
              </a:rPr>
              <a:t>2013</a:t>
            </a:r>
          </a:p>
        </p:txBody>
      </p:sp>
      <p:sp>
        <p:nvSpPr>
          <p:cNvPr id="103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990600"/>
            <a:ext cx="8229600" cy="513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4" r:id="rId1"/>
    <p:sldLayoutId id="2147483872" r:id="rId2"/>
    <p:sldLayoutId id="2147483871" r:id="rId3"/>
    <p:sldLayoutId id="2147483870" r:id="rId4"/>
    <p:sldLayoutId id="2147483869" r:id="rId5"/>
    <p:sldLayoutId id="2147483868" r:id="rId6"/>
    <p:sldLayoutId id="2147483867" r:id="rId7"/>
    <p:sldLayoutId id="2147483885" r:id="rId8"/>
  </p:sldLayoutIdLst>
  <p:timing>
    <p:tnLst>
      <p:par>
        <p:cTn id="1" dur="indefinite" restart="never" nodeType="tmRoot"/>
      </p:par>
    </p:tnLst>
  </p:timing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000" b="1">
          <a:solidFill>
            <a:schemeClr val="tx1"/>
          </a:solidFill>
          <a:latin typeface="Arial" charset="0"/>
          <a:ea typeface="ＭＳ Ｐゴシック" charset="0"/>
          <a:cs typeface="Arial" charset="0"/>
        </a:defRPr>
      </a:lvl9pPr>
    </p:titleStyle>
    <p:bodyStyle>
      <a:lvl1pPr marL="182563" indent="-182563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600">
          <a:solidFill>
            <a:schemeClr val="tx1"/>
          </a:solidFill>
          <a:latin typeface="+mn-lt"/>
          <a:ea typeface="+mn-ea"/>
          <a:cs typeface="+mn-cs"/>
        </a:defRPr>
      </a:lvl1pPr>
      <a:lvl2pPr marL="539750" indent="-1778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>
          <a:solidFill>
            <a:schemeClr val="tx1"/>
          </a:solidFill>
          <a:latin typeface="+mn-lt"/>
          <a:ea typeface="Arial" charset="0"/>
          <a:cs typeface="+mn-cs"/>
        </a:defRPr>
      </a:lvl2pPr>
      <a:lvl3pPr marL="895350" indent="-176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>
          <a:solidFill>
            <a:schemeClr val="tx1"/>
          </a:solidFill>
          <a:latin typeface="+mn-lt"/>
          <a:ea typeface="Arial" charset="0"/>
          <a:cs typeface="+mn-cs"/>
        </a:defRPr>
      </a:lvl3pPr>
      <a:lvl4pPr marL="1252538" indent="-173038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4pPr>
      <a:lvl5pPr marL="1619250" indent="-184150" algn="l" rtl="0" eaLnBrk="0" fontAlgn="base" hangingPunct="0">
        <a:spcBef>
          <a:spcPct val="20000"/>
        </a:spcBef>
        <a:spcAft>
          <a:spcPct val="0"/>
        </a:spcAft>
        <a:buFont typeface="Wingdings" pitchFamily="2" charset="2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5pPr>
      <a:lvl6pPr marL="2076450" indent="-1841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6pPr>
      <a:lvl7pPr marL="2533650" indent="-1841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7pPr>
      <a:lvl8pPr marL="2990850" indent="-1841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8pPr>
      <a:lvl9pPr marL="3448050" indent="-184150" algn="l" rtl="0" eaLnBrk="1" fontAlgn="base" hangingPunct="1">
        <a:spcBef>
          <a:spcPct val="20000"/>
        </a:spcBef>
        <a:spcAft>
          <a:spcPct val="0"/>
        </a:spcAft>
        <a:buFont typeface="Wingdings" charset="0"/>
        <a:buChar char="Ø"/>
        <a:defRPr sz="1400">
          <a:solidFill>
            <a:schemeClr val="tx1"/>
          </a:solidFill>
          <a:latin typeface="+mn-lt"/>
          <a:ea typeface="Arial" charset="0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83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D9D5185-C10E-4925-A703-5B25871E5E95}" type="datetimeFigureOut">
              <a:rPr lang="ru-RU"/>
              <a:pPr>
                <a:defRPr/>
              </a:pPr>
              <a:t>25.02.2014</a:t>
            </a:fld>
            <a:endParaRPr lang="ru-RU"/>
          </a:p>
        </p:txBody>
      </p:sp>
      <p:sp>
        <p:nvSpPr>
          <p:cNvPr id="583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a typeface="ＭＳ Ｐゴシック" pitchFamily="34" charset="-128"/>
                <a:cs typeface="+mn-cs"/>
              </a:defRPr>
            </a:lvl1pPr>
          </a:lstStyle>
          <a:p>
            <a:pPr>
              <a:defRPr/>
            </a:pPr>
            <a:fld id="{9DE33A08-366C-4750-8856-1A09B6AD45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2" r:id="rId2"/>
    <p:sldLayoutId id="2147483881" r:id="rId3"/>
    <p:sldLayoutId id="2147483880" r:id="rId4"/>
    <p:sldLayoutId id="2147483879" r:id="rId5"/>
    <p:sldLayoutId id="2147483878" r:id="rId6"/>
    <p:sldLayoutId id="2147483877" r:id="rId7"/>
    <p:sldLayoutId id="2147483876" r:id="rId8"/>
    <p:sldLayoutId id="2147483875" r:id="rId9"/>
    <p:sldLayoutId id="2147483874" r:id="rId10"/>
    <p:sldLayoutId id="214748387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emf"/><Relationship Id="rId3" Type="http://schemas.openxmlformats.org/officeDocument/2006/relationships/image" Target="../media/image18.png"/><Relationship Id="rId7" Type="http://schemas.openxmlformats.org/officeDocument/2006/relationships/image" Target="../media/image48.emf"/><Relationship Id="rId12" Type="http://schemas.openxmlformats.org/officeDocument/2006/relationships/image" Target="../media/image53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jpeg"/><Relationship Id="rId10" Type="http://schemas.openxmlformats.org/officeDocument/2006/relationships/image" Target="../media/image51.emf"/><Relationship Id="rId4" Type="http://schemas.openxmlformats.org/officeDocument/2006/relationships/image" Target="../media/image31.png"/><Relationship Id="rId9" Type="http://schemas.openxmlformats.org/officeDocument/2006/relationships/image" Target="../media/image5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58.png"/><Relationship Id="rId7" Type="http://schemas.openxmlformats.org/officeDocument/2006/relationships/image" Target="../media/image62.png"/><Relationship Id="rId12" Type="http://schemas.openxmlformats.org/officeDocument/2006/relationships/image" Target="../media/image1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1.png"/><Relationship Id="rId11" Type="http://schemas.openxmlformats.org/officeDocument/2006/relationships/image" Target="../media/image29.png"/><Relationship Id="rId5" Type="http://schemas.openxmlformats.org/officeDocument/2006/relationships/image" Target="../media/image60.png"/><Relationship Id="rId10" Type="http://schemas.openxmlformats.org/officeDocument/2006/relationships/image" Target="../media/image20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8.png"/><Relationship Id="rId11" Type="http://schemas.openxmlformats.org/officeDocument/2006/relationships/image" Target="../media/image31.png"/><Relationship Id="rId5" Type="http://schemas.openxmlformats.org/officeDocument/2006/relationships/image" Target="../media/image27.jpeg"/><Relationship Id="rId10" Type="http://schemas.openxmlformats.org/officeDocument/2006/relationships/image" Target="../media/image18.png"/><Relationship Id="rId4" Type="http://schemas.openxmlformats.org/officeDocument/2006/relationships/image" Target="../media/image26.jpe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0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0.png"/><Relationship Id="rId7" Type="http://schemas.openxmlformats.org/officeDocument/2006/relationships/image" Target="../media/image4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0.png"/><Relationship Id="rId4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C:\Users\patynok\Documents\SPB\Tetra GmbH\MARKETING\LAUNCH\2014\Tetra\EX Filters\pictures\TH31507_p00_a01_v00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57888" y="2187575"/>
            <a:ext cx="1927225" cy="2465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8" name="Picture 3" descr="C:\Users\patynok\Documents\SPB\Tetra GmbH\MARKETING\LAUNCH\2014\Tetra\EX Filters\pictures\TH31503_p00_a01_v001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58888" y="2205038"/>
            <a:ext cx="2232025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4" descr="C:\Users\patynok\Documents\SPB\Tetra GmbH\MARKETING\LAUNCH\2014\Tetra\EX Filters\pictures\TH31505_p00_a01_v001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92500" y="2420938"/>
            <a:ext cx="1992313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7" descr="Презентация-Tetra-EX-Plu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3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10050" y="5999163"/>
            <a:ext cx="49339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5748338"/>
            <a:ext cx="36718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76375" y="4510088"/>
            <a:ext cx="4392613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2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3587750"/>
            <a:ext cx="36718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2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19250" y="2349500"/>
            <a:ext cx="4392613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2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47813" y="1428750"/>
            <a:ext cx="3671887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9" name="Рисунок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54013" y="5445125"/>
            <a:ext cx="1193800" cy="12207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0" name="Picture 7" descr="G:\Wallmeier\PNGs_f_Wallmeier\EX800Plus_Querschnitt_Rendering-1Ebene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56313" y="549275"/>
            <a:ext cx="309245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01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003800" y="2276475"/>
            <a:ext cx="1195388" cy="1130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2" name="Picture 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003800" y="4443413"/>
            <a:ext cx="1239838" cy="12176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" name="Achteck 1"/>
          <p:cNvSpPr/>
          <p:nvPr/>
        </p:nvSpPr>
        <p:spPr>
          <a:xfrm>
            <a:off x="8316913" y="908050"/>
            <a:ext cx="287337" cy="288925"/>
          </a:xfrm>
          <a:prstGeom prst="oc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/>
              <a:t>A</a:t>
            </a:r>
            <a:endParaRPr lang="en-US" dirty="0"/>
          </a:p>
        </p:txBody>
      </p:sp>
      <p:sp>
        <p:nvSpPr>
          <p:cNvPr id="11" name="Achteck 10"/>
          <p:cNvSpPr/>
          <p:nvPr/>
        </p:nvSpPr>
        <p:spPr>
          <a:xfrm>
            <a:off x="8675688" y="1557338"/>
            <a:ext cx="288925" cy="287337"/>
          </a:xfrm>
          <a:prstGeom prst="oc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/>
              <a:t>B</a:t>
            </a:r>
            <a:endParaRPr lang="en-US" dirty="0"/>
          </a:p>
        </p:txBody>
      </p:sp>
      <p:sp>
        <p:nvSpPr>
          <p:cNvPr id="12" name="Achteck 11"/>
          <p:cNvSpPr/>
          <p:nvPr/>
        </p:nvSpPr>
        <p:spPr>
          <a:xfrm>
            <a:off x="6516688" y="1125538"/>
            <a:ext cx="287337" cy="287337"/>
          </a:xfrm>
          <a:prstGeom prst="oc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/>
              <a:t>D</a:t>
            </a:r>
            <a:endParaRPr lang="en-US" dirty="0"/>
          </a:p>
        </p:txBody>
      </p:sp>
      <p:sp>
        <p:nvSpPr>
          <p:cNvPr id="13" name="Achteck 12"/>
          <p:cNvSpPr/>
          <p:nvPr/>
        </p:nvSpPr>
        <p:spPr>
          <a:xfrm>
            <a:off x="7223125" y="1341438"/>
            <a:ext cx="288925" cy="288925"/>
          </a:xfrm>
          <a:prstGeom prst="oc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de-DE" dirty="0"/>
              <a:t>C</a:t>
            </a:r>
            <a:endParaRPr lang="en-US" dirty="0"/>
          </a:p>
        </p:txBody>
      </p:sp>
      <p:pic>
        <p:nvPicPr>
          <p:cNvPr id="33807" name="Picture 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23850" y="1412875"/>
            <a:ext cx="1216025" cy="12160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380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95288" y="3311525"/>
            <a:ext cx="1195387" cy="1196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3809" name="Textfeld 2"/>
          <p:cNvSpPr txBox="1">
            <a:spLocks noChangeArrowheads="1"/>
          </p:cNvSpPr>
          <p:nvPr/>
        </p:nvSpPr>
        <p:spPr bwMode="auto">
          <a:xfrm>
            <a:off x="1763713" y="1541463"/>
            <a:ext cx="309562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chemeClr val="bg1"/>
                </a:solidFill>
              </a:rPr>
              <a:t>Новая улучшенная </a:t>
            </a:r>
            <a:r>
              <a:rPr lang="ru-RU" sz="1200" b="1">
                <a:solidFill>
                  <a:srgbClr val="FFFF00"/>
                </a:solidFill>
              </a:rPr>
              <a:t>кнопка</a:t>
            </a:r>
            <a:r>
              <a:rPr lang="ru-RU" sz="1200" b="1">
                <a:solidFill>
                  <a:schemeClr val="bg1"/>
                </a:solidFill>
              </a:rPr>
              <a:t> </a:t>
            </a:r>
          </a:p>
          <a:p>
            <a:r>
              <a:rPr lang="ru-RU" sz="1200" b="1">
                <a:solidFill>
                  <a:srgbClr val="FFFF00"/>
                </a:solidFill>
              </a:rPr>
              <a:t>быстрого запуска системы фильтра</a:t>
            </a:r>
            <a:r>
              <a:rPr lang="ru-RU" sz="1600">
                <a:solidFill>
                  <a:schemeClr val="bg1"/>
                </a:solidFill>
              </a:rPr>
              <a:t> </a:t>
            </a:r>
            <a:endParaRPr lang="en-US" sz="1600">
              <a:solidFill>
                <a:schemeClr val="bg1"/>
              </a:solidFill>
            </a:endParaRPr>
          </a:p>
        </p:txBody>
      </p:sp>
      <p:sp>
        <p:nvSpPr>
          <p:cNvPr id="33810" name="Textfeld 16"/>
          <p:cNvSpPr txBox="1">
            <a:spLocks noChangeArrowheads="1"/>
          </p:cNvSpPr>
          <p:nvPr/>
        </p:nvSpPr>
        <p:spPr bwMode="auto">
          <a:xfrm>
            <a:off x="1619250" y="2420938"/>
            <a:ext cx="32480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b="1">
                <a:solidFill>
                  <a:srgbClr val="FFFF00"/>
                </a:solidFill>
              </a:rPr>
              <a:t>Углубления в голове</a:t>
            </a:r>
            <a:r>
              <a:rPr lang="ru-RU" sz="1200" b="1">
                <a:solidFill>
                  <a:schemeClr val="bg1"/>
                </a:solidFill>
              </a:rPr>
              <a:t> делают перемещение фильтра для обслуживания и очистки легким и удобным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3811" name="Textfeld 17"/>
          <p:cNvSpPr txBox="1">
            <a:spLocks noChangeArrowheads="1"/>
          </p:cNvSpPr>
          <p:nvPr/>
        </p:nvSpPr>
        <p:spPr bwMode="auto">
          <a:xfrm>
            <a:off x="1042988" y="4660900"/>
            <a:ext cx="3889375" cy="63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ru-RU" sz="1200" b="1">
                <a:solidFill>
                  <a:srgbClr val="FFFF00"/>
                </a:solidFill>
              </a:rPr>
              <a:t>Поворотные вентили</a:t>
            </a:r>
            <a:r>
              <a:rPr lang="ru-RU" sz="1200" b="1">
                <a:solidFill>
                  <a:schemeClr val="bg1"/>
                </a:solidFill>
              </a:rPr>
              <a:t> позволяют легко подключить шланги </a:t>
            </a:r>
          </a:p>
          <a:p>
            <a:pPr algn="r"/>
            <a:r>
              <a:rPr lang="ru-RU" sz="1200" b="1">
                <a:solidFill>
                  <a:schemeClr val="bg1"/>
                </a:solidFill>
              </a:rPr>
              <a:t>и отрегулировать поток воды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33812" name="Textfeld 18"/>
          <p:cNvSpPr txBox="1">
            <a:spLocks noChangeArrowheads="1"/>
          </p:cNvSpPr>
          <p:nvPr/>
        </p:nvSpPr>
        <p:spPr bwMode="auto">
          <a:xfrm>
            <a:off x="1692275" y="3716338"/>
            <a:ext cx="4095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FFFF00"/>
                </a:solidFill>
              </a:rPr>
              <a:t>Запорные краны</a:t>
            </a:r>
            <a:r>
              <a:rPr lang="ru-RU" sz="1200" b="1">
                <a:solidFill>
                  <a:schemeClr val="bg1"/>
                </a:solidFill>
              </a:rPr>
              <a:t> перекрывают воду </a:t>
            </a:r>
          </a:p>
          <a:p>
            <a:r>
              <a:rPr lang="ru-RU" sz="1200" b="1">
                <a:solidFill>
                  <a:schemeClr val="bg1"/>
                </a:solidFill>
              </a:rPr>
              <a:t>во время очистки фильтра</a:t>
            </a:r>
            <a:endParaRPr lang="en-US" sz="1200" b="1">
              <a:solidFill>
                <a:schemeClr val="bg1"/>
              </a:solidFill>
            </a:endParaRPr>
          </a:p>
        </p:txBody>
      </p:sp>
      <p:sp>
        <p:nvSpPr>
          <p:cNvPr id="20" name="Achteck 12"/>
          <p:cNvSpPr/>
          <p:nvPr/>
        </p:nvSpPr>
        <p:spPr>
          <a:xfrm>
            <a:off x="7253288" y="1916113"/>
            <a:ext cx="288925" cy="288925"/>
          </a:xfrm>
          <a:prstGeom prst="octagon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E</a:t>
            </a:r>
          </a:p>
        </p:txBody>
      </p:sp>
      <p:sp>
        <p:nvSpPr>
          <p:cNvPr id="21" name="Achteck 12"/>
          <p:cNvSpPr>
            <a:spLocks noChangeArrowheads="1"/>
          </p:cNvSpPr>
          <p:nvPr/>
        </p:nvSpPr>
        <p:spPr bwMode="auto">
          <a:xfrm>
            <a:off x="395288" y="5446713"/>
            <a:ext cx="288925" cy="287337"/>
          </a:xfrm>
          <a:prstGeom prst="octagon">
            <a:avLst>
              <a:gd name="adj" fmla="val 29287"/>
            </a:avLst>
          </a:prstGeom>
          <a:solidFill>
            <a:srgbClr val="CC0000"/>
          </a:solidFill>
          <a:ln w="9525" algn="ctr">
            <a:solidFill>
              <a:srgbClr val="4A7EBB"/>
            </a:solidFill>
            <a:miter lim="800000"/>
            <a:headEnd/>
            <a:tailEnd/>
          </a:ln>
          <a:effectLst>
            <a:outerShdw dist="23000" dir="5400000" rotWithShape="0">
              <a:srgbClr val="00000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E</a:t>
            </a:r>
          </a:p>
        </p:txBody>
      </p:sp>
      <p:sp>
        <p:nvSpPr>
          <p:cNvPr id="33815" name="Textfeld 17"/>
          <p:cNvSpPr txBox="1">
            <a:spLocks noChangeArrowheads="1"/>
          </p:cNvSpPr>
          <p:nvPr/>
        </p:nvSpPr>
        <p:spPr bwMode="auto">
          <a:xfrm>
            <a:off x="1763713" y="5832475"/>
            <a:ext cx="38893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1200" b="1">
                <a:solidFill>
                  <a:srgbClr val="FFFF00"/>
                </a:solidFill>
              </a:rPr>
              <a:t>Двойная система блокировки</a:t>
            </a:r>
            <a:r>
              <a:rPr lang="ru-RU" sz="1200" b="1">
                <a:solidFill>
                  <a:schemeClr val="bg1"/>
                </a:solidFill>
              </a:rPr>
              <a:t> – </a:t>
            </a:r>
          </a:p>
          <a:p>
            <a:r>
              <a:rPr lang="ru-RU" sz="1200" b="1">
                <a:solidFill>
                  <a:schemeClr val="bg1"/>
                </a:solidFill>
              </a:rPr>
              <a:t>защита от случайного открытия</a:t>
            </a:r>
            <a:r>
              <a:rPr lang="ru-RU"/>
              <a:t> </a:t>
            </a:r>
            <a:endParaRPr lang="en-US"/>
          </a:p>
        </p:txBody>
      </p:sp>
      <p:pic>
        <p:nvPicPr>
          <p:cNvPr id="33816" name="Picture 2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3850" y="115888"/>
            <a:ext cx="6048375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17" name="Picture 23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3850" y="836613"/>
            <a:ext cx="5832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6" descr="G:\Wallmeier\PNGs_f_Wallmeier\EX800Plus_Einzelteile_Relaunch_2013-1Ebene.png"/>
          <p:cNvPicPr preferRelativeResize="0">
            <a:picLocks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628775"/>
            <a:ext cx="5827713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8" name="Picture 7" descr="G:\Wallmeier\PNGs_f_Wallmeier\EX800Plus_Querschnitt_Rendering-1Ebene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56313" y="692150"/>
            <a:ext cx="3092450" cy="558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19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260350"/>
            <a:ext cx="590550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836613"/>
            <a:ext cx="4452938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1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841" name="Gruppieren 8"/>
          <p:cNvGrpSpPr>
            <a:grpSpLocks/>
          </p:cNvGrpSpPr>
          <p:nvPr/>
        </p:nvGrpSpPr>
        <p:grpSpPr bwMode="auto">
          <a:xfrm>
            <a:off x="468313" y="1196975"/>
            <a:ext cx="1655762" cy="1439863"/>
            <a:chOff x="1763688" y="4154124"/>
            <a:chExt cx="2578384" cy="2083123"/>
          </a:xfrm>
        </p:grpSpPr>
        <p:pic>
          <p:nvPicPr>
            <p:cNvPr id="35904" name="Grafik 7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627784" y="4154124"/>
              <a:ext cx="1714288" cy="207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05" name="Grafik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763688" y="4666530"/>
              <a:ext cx="1250815" cy="1570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2" name="Gruppieren 10"/>
          <p:cNvGrpSpPr>
            <a:grpSpLocks/>
          </p:cNvGrpSpPr>
          <p:nvPr/>
        </p:nvGrpSpPr>
        <p:grpSpPr bwMode="auto">
          <a:xfrm>
            <a:off x="468313" y="3284538"/>
            <a:ext cx="1727200" cy="1511300"/>
            <a:chOff x="2859520" y="1351652"/>
            <a:chExt cx="2625073" cy="2078309"/>
          </a:xfrm>
        </p:grpSpPr>
        <p:pic>
          <p:nvPicPr>
            <p:cNvPr id="35902" name="Grafik 6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770305" y="1351652"/>
              <a:ext cx="1714288" cy="2078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03" name="Grafik 2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59520" y="1844824"/>
              <a:ext cx="1250815" cy="1570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5843" name="Gruppieren 9"/>
          <p:cNvGrpSpPr>
            <a:grpSpLocks/>
          </p:cNvGrpSpPr>
          <p:nvPr/>
        </p:nvGrpSpPr>
        <p:grpSpPr bwMode="auto">
          <a:xfrm>
            <a:off x="2339975" y="2060575"/>
            <a:ext cx="1728788" cy="1584325"/>
            <a:chOff x="5769048" y="3367567"/>
            <a:chExt cx="2605471" cy="2084321"/>
          </a:xfrm>
        </p:grpSpPr>
        <p:pic>
          <p:nvPicPr>
            <p:cNvPr id="35900" name="Grafik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6660232" y="3367567"/>
              <a:ext cx="1714287" cy="2078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901" name="Grafik 1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769048" y="3881171"/>
              <a:ext cx="1250815" cy="15707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35844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95288" y="485775"/>
            <a:ext cx="4032250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5" name="Picture 16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572000" y="417513"/>
            <a:ext cx="4103688" cy="63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6" name="Picture 17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7" name="Picture 19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627313" y="4005263"/>
            <a:ext cx="15843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8" name="Picture 20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0" y="5172075"/>
            <a:ext cx="3708400" cy="92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9" name="pole tekstowe 11"/>
          <p:cNvSpPr txBox="1">
            <a:spLocks noChangeArrowheads="1"/>
          </p:cNvSpPr>
          <p:nvPr/>
        </p:nvSpPr>
        <p:spPr bwMode="auto">
          <a:xfrm>
            <a:off x="323850" y="5337175"/>
            <a:ext cx="30448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000" b="1">
                <a:solidFill>
                  <a:schemeClr val="bg1"/>
                </a:solidFill>
              </a:rPr>
              <a:t>Новый размер</a:t>
            </a:r>
            <a:r>
              <a:rPr lang="pl-PL" sz="2000" b="1">
                <a:solidFill>
                  <a:schemeClr val="bg1"/>
                </a:solidFill>
              </a:rPr>
              <a:t>: </a:t>
            </a:r>
            <a:r>
              <a:rPr lang="pl-PL" sz="2000" b="1">
                <a:solidFill>
                  <a:srgbClr val="FFFF00"/>
                </a:solidFill>
              </a:rPr>
              <a:t>2500ml</a:t>
            </a:r>
            <a:endParaRPr lang="en-US" sz="2000" b="1">
              <a:solidFill>
                <a:srgbClr val="FFFF00"/>
              </a:solidFill>
            </a:endParaRPr>
          </a:p>
        </p:txBody>
      </p:sp>
      <p:graphicFrame>
        <p:nvGraphicFramePr>
          <p:cNvPr id="28859" name="Group 187"/>
          <p:cNvGraphicFramePr>
            <a:graphicFrameLocks noGrp="1"/>
          </p:cNvGraphicFramePr>
          <p:nvPr/>
        </p:nvGraphicFramePr>
        <p:xfrm>
          <a:off x="4716463" y="1341438"/>
          <a:ext cx="3744912" cy="4764087"/>
        </p:xfrm>
        <a:graphic>
          <a:graphicData uri="http://schemas.openxmlformats.org/drawingml/2006/table">
            <a:tbl>
              <a:tblPr/>
              <a:tblGrid>
                <a:gridCol w="2157412"/>
                <a:gridCol w="792163"/>
                <a:gridCol w="795337"/>
              </a:tblGrid>
              <a:tr h="4111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Продукт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Кол-во в коробке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Артикул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873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BB Bio Balls 800ml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145566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</a:tr>
              <a:tr h="3810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</a:t>
                      </a: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BB Bio Balls 2500ml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241169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CR Filterrings 800ml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145573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CR Filterrings 2500ml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241183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BF Bio Foam 400/600/700/800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145580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BF Bio Foam 1200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146051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FF Filter Floss 400-600/700/800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145597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FF Filter Floss 1200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146068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CF Carbon 800ml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20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145603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99CC"/>
                    </a:solidFill>
                  </a:tcPr>
                </a:tc>
              </a:tr>
              <a:tr h="360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Tetra CF Carbon 2500ml</a:t>
                      </a:r>
                      <a:endParaRPr kumimoji="0" lang="de-DE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charset="0"/>
                          <a:cs typeface="Arial" charset="0"/>
                        </a:rPr>
                        <a:t>12</a:t>
                      </a:r>
                      <a:endParaRPr kumimoji="0" lang="ru-RU" sz="1200" b="1" i="0" u="none" strike="noStrike" cap="none" normalizeH="0" baseline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l-PL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241206</a:t>
                      </a:r>
                      <a:endParaRPr kumimoji="0" lang="en-GB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marL="9525" marR="9525" marT="9525" marB="0" anchor="ctr" horzOverflow="overflow">
                    <a:lnL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4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500" y="1268413"/>
            <a:ext cx="5651500" cy="475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1763" y="1412875"/>
            <a:ext cx="2711450" cy="3527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305800" y="6461125"/>
            <a:ext cx="533400" cy="396875"/>
          </a:xfrm>
          <a:noFill/>
        </p:spPr>
        <p:txBody>
          <a:bodyPr anchor="ctr"/>
          <a:lstStyle/>
          <a:p>
            <a:fld id="{66997862-19C5-4CD1-9690-EED4214FDA2F}" type="slidenum">
              <a:rPr lang="en-US" sz="1000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2</a:t>
            </a:fld>
            <a:endParaRPr lang="en-US" sz="100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5604" name="Prostokąt 1"/>
          <p:cNvSpPr>
            <a:spLocks noChangeArrowheads="1"/>
          </p:cNvSpPr>
          <p:nvPr/>
        </p:nvSpPr>
        <p:spPr bwMode="auto">
          <a:xfrm>
            <a:off x="4067175" y="1638300"/>
            <a:ext cx="5618163" cy="359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Tx/>
              <a:buChar char="•"/>
            </a:pPr>
            <a:r>
              <a:rPr lang="ru-RU" sz="1200" b="1">
                <a:solidFill>
                  <a:schemeClr val="bg1"/>
                </a:solidFill>
              </a:rPr>
              <a:t> Линейка внешних аквариумных фильтров </a:t>
            </a:r>
            <a:r>
              <a:rPr lang="en-US" sz="1200" b="1">
                <a:solidFill>
                  <a:schemeClr val="bg1"/>
                </a:solidFill>
              </a:rPr>
              <a:t>Tetra EX Plus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включает </a:t>
            </a:r>
            <a:r>
              <a:rPr lang="ru-RU" sz="1200" b="1">
                <a:solidFill>
                  <a:srgbClr val="FFFF00"/>
                </a:solidFill>
              </a:rPr>
              <a:t>3 модели</a:t>
            </a:r>
            <a:r>
              <a:rPr lang="ru-RU" sz="1200" b="1">
                <a:solidFill>
                  <a:schemeClr val="bg1"/>
                </a:solidFill>
              </a:rPr>
              <a:t> для использования </a:t>
            </a: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в аквариумах </a:t>
            </a:r>
            <a:r>
              <a:rPr lang="ru-RU" sz="1400" b="1">
                <a:solidFill>
                  <a:srgbClr val="FFFF00"/>
                </a:solidFill>
              </a:rPr>
              <a:t>от 60 до 500 л 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rgbClr val="FFFF00"/>
                </a:solidFill>
              </a:rPr>
              <a:t> Мощные и тихие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rgbClr val="FFFF00"/>
                </a:solidFill>
              </a:rPr>
              <a:t> Полностью готовы к использованию</a:t>
            </a:r>
            <a:r>
              <a:rPr lang="ru-RU" sz="1200" b="1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chemeClr val="bg1"/>
                </a:solidFill>
              </a:rPr>
              <a:t>В комплект входят </a:t>
            </a:r>
            <a:r>
              <a:rPr lang="ru-RU" sz="1200" b="1">
                <a:solidFill>
                  <a:srgbClr val="FFFF00"/>
                </a:solidFill>
              </a:rPr>
              <a:t>5 наполнителей</a:t>
            </a:r>
            <a:r>
              <a:rPr lang="pl-PL" sz="1200" b="1">
                <a:solidFill>
                  <a:srgbClr val="FFFF00"/>
                </a:solidFill>
              </a:rPr>
              <a:t>:</a:t>
            </a:r>
            <a:r>
              <a:rPr lang="pl-PL" sz="1200" b="1">
                <a:solidFill>
                  <a:schemeClr val="bg1"/>
                </a:solidFill>
              </a:rPr>
              <a:t>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rgbClr val="FFFF00"/>
                </a:solidFill>
              </a:rPr>
              <a:t>    1.</a:t>
            </a:r>
            <a:r>
              <a:rPr lang="ru-RU" sz="1200" b="1">
                <a:solidFill>
                  <a:schemeClr val="bg1"/>
                </a:solidFill>
              </a:rPr>
              <a:t> керамические кольца </a:t>
            </a:r>
            <a:r>
              <a:rPr lang="en-US" sz="1200" b="1">
                <a:solidFill>
                  <a:schemeClr val="bg1"/>
                </a:solidFill>
              </a:rPr>
              <a:t>Tetra CR</a:t>
            </a:r>
            <a:r>
              <a:rPr lang="pl-PL" sz="1200" b="1">
                <a:solidFill>
                  <a:schemeClr val="bg1"/>
                </a:solidFill>
              </a:rPr>
              <a:t>,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rgbClr val="FFFF00"/>
                </a:solidFill>
              </a:rPr>
              <a:t>    2.</a:t>
            </a:r>
            <a:r>
              <a:rPr lang="ru-RU" sz="1200" b="1">
                <a:solidFill>
                  <a:schemeClr val="bg1"/>
                </a:solidFill>
              </a:rPr>
              <a:t> био-губка </a:t>
            </a:r>
            <a:r>
              <a:rPr lang="en-US" sz="1200" b="1">
                <a:solidFill>
                  <a:schemeClr val="bg1"/>
                </a:solidFill>
              </a:rPr>
              <a:t>Tetra BF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 </a:t>
            </a:r>
            <a:r>
              <a:rPr lang="ru-RU" sz="1200" b="1">
                <a:solidFill>
                  <a:srgbClr val="FFFF00"/>
                </a:solidFill>
              </a:rPr>
              <a:t>3.</a:t>
            </a:r>
            <a:r>
              <a:rPr lang="ru-RU" sz="1200" b="1">
                <a:solidFill>
                  <a:schemeClr val="bg1"/>
                </a:solidFill>
              </a:rPr>
              <a:t> био-шарики </a:t>
            </a:r>
            <a:r>
              <a:rPr lang="en-US" sz="1200" b="1">
                <a:solidFill>
                  <a:schemeClr val="bg1"/>
                </a:solidFill>
              </a:rPr>
              <a:t>Tetra BB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 </a:t>
            </a:r>
            <a:r>
              <a:rPr lang="ru-RU" sz="1200" b="1">
                <a:solidFill>
                  <a:srgbClr val="FFFF00"/>
                </a:solidFill>
              </a:rPr>
              <a:t>4.</a:t>
            </a:r>
            <a:r>
              <a:rPr lang="ru-RU" sz="1200" b="1">
                <a:solidFill>
                  <a:schemeClr val="bg1"/>
                </a:solidFill>
              </a:rPr>
              <a:t> угольный наполнитель </a:t>
            </a:r>
            <a:r>
              <a:rPr lang="en-US" sz="1200" b="1">
                <a:solidFill>
                  <a:schemeClr val="bg1"/>
                </a:solidFill>
              </a:rPr>
              <a:t>Tetra CF 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 </a:t>
            </a:r>
            <a:r>
              <a:rPr lang="ru-RU" sz="1200" b="1">
                <a:solidFill>
                  <a:srgbClr val="FFFF00"/>
                </a:solidFill>
              </a:rPr>
              <a:t>5.</a:t>
            </a:r>
            <a:r>
              <a:rPr lang="ru-RU" sz="1200" b="1">
                <a:solidFill>
                  <a:schemeClr val="bg1"/>
                </a:solidFill>
              </a:rPr>
              <a:t> фильтр тонкой очистки </a:t>
            </a:r>
            <a:r>
              <a:rPr lang="en-US" sz="1200" b="1">
                <a:solidFill>
                  <a:schemeClr val="bg1"/>
                </a:solidFill>
              </a:rPr>
              <a:t>Tetra FF</a:t>
            </a:r>
            <a:endParaRPr lang="ru-RU" sz="1200" b="1">
              <a:solidFill>
                <a:schemeClr val="bg1"/>
              </a:solidFill>
            </a:endParaRP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rgbClr val="FFFF00"/>
                </a:solidFill>
              </a:rPr>
              <a:t> Фильтр предварительной очистки</a:t>
            </a:r>
            <a:r>
              <a:rPr lang="ru-RU" sz="1200" b="1">
                <a:solidFill>
                  <a:schemeClr val="bg1"/>
                </a:solidFill>
              </a:rPr>
              <a:t> сводит </a:t>
            </a: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необходимость обслуживания к минимуму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chemeClr val="bg1"/>
                </a:solidFill>
              </a:rPr>
              <a:t> С помощью вентилей </a:t>
            </a:r>
            <a:r>
              <a:rPr lang="ru-RU" sz="1200" b="1">
                <a:solidFill>
                  <a:srgbClr val="FFFF00"/>
                </a:solidFill>
              </a:rPr>
              <a:t>можно перекрыть воду</a:t>
            </a:r>
            <a:r>
              <a:rPr lang="ru-RU" sz="1200" b="1">
                <a:solidFill>
                  <a:schemeClr val="bg1"/>
                </a:solidFill>
              </a:rPr>
              <a:t>, </a:t>
            </a: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что упрощает очистку фильтра  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rgbClr val="FFFF00"/>
                </a:solidFill>
              </a:rPr>
              <a:t> Интеллектуальная система блокировки</a:t>
            </a:r>
            <a:r>
              <a:rPr lang="ru-RU" sz="1200" b="1">
                <a:solidFill>
                  <a:schemeClr val="bg1"/>
                </a:solidFill>
              </a:rPr>
              <a:t> гарантирует </a:t>
            </a:r>
          </a:p>
          <a:p>
            <a:pPr marL="285750" indent="-285750"/>
            <a:r>
              <a:rPr lang="ru-RU" sz="1200" b="1">
                <a:solidFill>
                  <a:schemeClr val="bg1"/>
                </a:solidFill>
              </a:rPr>
              <a:t>   полную герметичность фильтра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chemeClr val="bg1"/>
                </a:solidFill>
              </a:rPr>
              <a:t>Фильтрующие корзины </a:t>
            </a:r>
            <a:r>
              <a:rPr lang="ru-RU" sz="1200" b="1">
                <a:solidFill>
                  <a:srgbClr val="FFFF00"/>
                </a:solidFill>
              </a:rPr>
              <a:t>имеют ручки для простоты очистки</a:t>
            </a:r>
          </a:p>
          <a:p>
            <a:pPr marL="285750" indent="-285750">
              <a:buFontTx/>
              <a:buChar char="•"/>
            </a:pPr>
            <a:r>
              <a:rPr lang="ru-RU" sz="1200" b="1">
                <a:solidFill>
                  <a:srgbClr val="FFFF00"/>
                </a:solidFill>
              </a:rPr>
              <a:t>3 года гарантии</a:t>
            </a:r>
          </a:p>
        </p:txBody>
      </p:sp>
      <p:pic>
        <p:nvPicPr>
          <p:cNvPr id="25605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28613"/>
            <a:ext cx="4176713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6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43438" y="735013"/>
            <a:ext cx="35290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7" name="Picture 3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925" y="4940300"/>
            <a:ext cx="3498850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8" name="Picture 5" descr="C:\Users\patynok\Documents\SPB\Tetra GmbH\MARKETING\LAUNCH\2014\Tetra\EX Filters\pictures\EX_Filter_Stoerer_Clear_Water_Technology_V06_1Ebene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8988" y="3644900"/>
            <a:ext cx="1576387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9" name="Rectangle 39"/>
          <p:cNvSpPr>
            <a:spLocks noChangeArrowheads="1"/>
          </p:cNvSpPr>
          <p:nvPr/>
        </p:nvSpPr>
        <p:spPr bwMode="auto">
          <a:xfrm>
            <a:off x="415925" y="5013325"/>
            <a:ext cx="9159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Продукт</a:t>
            </a:r>
          </a:p>
        </p:txBody>
      </p:sp>
      <p:sp>
        <p:nvSpPr>
          <p:cNvPr id="25610" name="Rectangle 40"/>
          <p:cNvSpPr>
            <a:spLocks noChangeArrowheads="1"/>
          </p:cNvSpPr>
          <p:nvPr/>
        </p:nvSpPr>
        <p:spPr bwMode="auto">
          <a:xfrm>
            <a:off x="395288" y="5484813"/>
            <a:ext cx="2232025" cy="140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de-DE" sz="1400" b="1">
                <a:solidFill>
                  <a:schemeClr val="bg1"/>
                </a:solidFill>
              </a:rPr>
              <a:t>Tetra </a:t>
            </a:r>
            <a:r>
              <a:rPr lang="pl-PL" sz="1400" b="1">
                <a:solidFill>
                  <a:schemeClr val="bg1"/>
                </a:solidFill>
              </a:rPr>
              <a:t>EX Plus 600</a:t>
            </a:r>
            <a:endParaRPr lang="ru-RU" sz="1400" b="1">
              <a:solidFill>
                <a:schemeClr val="bg1"/>
              </a:solidFill>
            </a:endParaRPr>
          </a:p>
          <a:p>
            <a:endParaRPr lang="ru-RU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Tetra </a:t>
            </a:r>
            <a:r>
              <a:rPr lang="pl-PL" sz="1400" b="1">
                <a:solidFill>
                  <a:schemeClr val="bg1"/>
                </a:solidFill>
              </a:rPr>
              <a:t>EX Plus </a:t>
            </a:r>
            <a:r>
              <a:rPr lang="ru-RU" sz="1400" b="1">
                <a:solidFill>
                  <a:schemeClr val="bg1"/>
                </a:solidFill>
              </a:rPr>
              <a:t>8</a:t>
            </a:r>
            <a:r>
              <a:rPr lang="pl-PL" sz="1400" b="1">
                <a:solidFill>
                  <a:schemeClr val="bg1"/>
                </a:solidFill>
              </a:rPr>
              <a:t>00</a:t>
            </a:r>
            <a:endParaRPr lang="ru-RU" sz="1400" b="1">
              <a:solidFill>
                <a:schemeClr val="bg1"/>
              </a:solidFill>
            </a:endParaRPr>
          </a:p>
          <a:p>
            <a:endParaRPr lang="ru-RU" sz="1400" b="1">
              <a:solidFill>
                <a:schemeClr val="bg1"/>
              </a:solidFill>
            </a:endParaRPr>
          </a:p>
          <a:p>
            <a:r>
              <a:rPr lang="de-DE" sz="1400" b="1">
                <a:solidFill>
                  <a:schemeClr val="bg1"/>
                </a:solidFill>
              </a:rPr>
              <a:t>Tetra </a:t>
            </a:r>
            <a:r>
              <a:rPr lang="pl-PL" sz="1400" b="1">
                <a:solidFill>
                  <a:schemeClr val="bg1"/>
                </a:solidFill>
              </a:rPr>
              <a:t>EX Plus </a:t>
            </a:r>
            <a:r>
              <a:rPr lang="ru-RU" sz="1400" b="1">
                <a:solidFill>
                  <a:schemeClr val="bg1"/>
                </a:solidFill>
              </a:rPr>
              <a:t>1200</a:t>
            </a:r>
          </a:p>
          <a:p>
            <a:endParaRPr lang="ru-RU" sz="1600" b="1">
              <a:solidFill>
                <a:schemeClr val="bg1"/>
              </a:solidFill>
            </a:endParaRPr>
          </a:p>
        </p:txBody>
      </p:sp>
      <p:sp>
        <p:nvSpPr>
          <p:cNvPr id="25611" name="Rectangle 43"/>
          <p:cNvSpPr>
            <a:spLocks noChangeArrowheads="1"/>
          </p:cNvSpPr>
          <p:nvPr/>
        </p:nvSpPr>
        <p:spPr bwMode="auto">
          <a:xfrm>
            <a:off x="2339975" y="5013325"/>
            <a:ext cx="9175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1400" b="1">
                <a:solidFill>
                  <a:schemeClr val="bg1"/>
                </a:solidFill>
              </a:rPr>
              <a:t>Артикул</a:t>
            </a:r>
          </a:p>
        </p:txBody>
      </p:sp>
      <p:sp>
        <p:nvSpPr>
          <p:cNvPr id="25612" name="Rectangle 44"/>
          <p:cNvSpPr>
            <a:spLocks noChangeArrowheads="1"/>
          </p:cNvSpPr>
          <p:nvPr/>
        </p:nvSpPr>
        <p:spPr bwMode="auto">
          <a:xfrm>
            <a:off x="2339975" y="5441950"/>
            <a:ext cx="1150938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"/>
            <a:r>
              <a:rPr lang="pl-PL" sz="1400" b="1">
                <a:solidFill>
                  <a:srgbClr val="FFFF00"/>
                </a:solidFill>
              </a:rPr>
              <a:t>240926</a:t>
            </a:r>
            <a:endParaRPr lang="ru-RU" sz="1400" b="1">
              <a:solidFill>
                <a:srgbClr val="FFFF00"/>
              </a:solidFill>
            </a:endParaRPr>
          </a:p>
          <a:p>
            <a:pPr fontAlgn="b"/>
            <a:endParaRPr lang="ru-RU" sz="1400" b="1">
              <a:solidFill>
                <a:srgbClr val="FFFF00"/>
              </a:solidFill>
            </a:endParaRPr>
          </a:p>
          <a:p>
            <a:pPr fontAlgn="b"/>
            <a:r>
              <a:rPr lang="pl-PL" sz="1400" b="1">
                <a:solidFill>
                  <a:srgbClr val="FFFF00"/>
                </a:solidFill>
              </a:rPr>
              <a:t>240964</a:t>
            </a:r>
            <a:endParaRPr lang="ru-RU" sz="1400" b="1">
              <a:solidFill>
                <a:srgbClr val="FFFF00"/>
              </a:solidFill>
            </a:endParaRPr>
          </a:p>
          <a:p>
            <a:pPr fontAlgn="b"/>
            <a:endParaRPr lang="ru-RU" sz="1400" b="1">
              <a:solidFill>
                <a:srgbClr val="FFFF00"/>
              </a:solidFill>
            </a:endParaRPr>
          </a:p>
          <a:p>
            <a:pPr fontAlgn="b"/>
            <a:r>
              <a:rPr lang="pl-PL" sz="1400" b="1">
                <a:solidFill>
                  <a:srgbClr val="FFFF00"/>
                </a:solidFill>
              </a:rPr>
              <a:t>241015</a:t>
            </a:r>
            <a:endParaRPr lang="en-GB" sz="1400" b="1">
              <a:solidFill>
                <a:srgbClr val="FFFF00"/>
              </a:solidFill>
            </a:endParaRPr>
          </a:p>
        </p:txBody>
      </p:sp>
      <p:pic>
        <p:nvPicPr>
          <p:cNvPr id="25613" name="Picture 4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210050" y="5999163"/>
            <a:ext cx="49339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0338" y="476250"/>
            <a:ext cx="6443662" cy="538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6" name="Grafik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" y="115888"/>
            <a:ext cx="2151063" cy="288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Symbol zastępczy numeru slajdu 3"/>
          <p:cNvSpPr>
            <a:spLocks noGrp="1"/>
          </p:cNvSpPr>
          <p:nvPr>
            <p:ph type="sldNum" sz="quarter" idx="12"/>
          </p:nvPr>
        </p:nvSpPr>
        <p:spPr>
          <a:xfrm>
            <a:off x="8229600" y="6461125"/>
            <a:ext cx="579438" cy="396875"/>
          </a:xfrm>
          <a:noFill/>
        </p:spPr>
        <p:txBody>
          <a:bodyPr anchor="ctr"/>
          <a:lstStyle/>
          <a:p>
            <a:fld id="{346CD972-2BB2-4708-B164-9411B8F4046D}" type="slidenum">
              <a:rPr lang="en-US" sz="1000" smtClean="0">
                <a:solidFill>
                  <a:srgbClr val="000000"/>
                </a:solidFill>
                <a:ea typeface="ＭＳ Ｐゴシック"/>
                <a:cs typeface="ＭＳ Ｐゴシック"/>
              </a:rPr>
              <a:pPr/>
              <a:t>3</a:t>
            </a:fld>
            <a:endParaRPr lang="en-US" sz="1000" smtClean="0">
              <a:solidFill>
                <a:srgbClr val="000000"/>
              </a:solidFill>
              <a:ea typeface="ＭＳ Ｐゴシック"/>
              <a:cs typeface="ＭＳ Ｐゴシック"/>
            </a:endParaRPr>
          </a:p>
        </p:txBody>
      </p:sp>
      <p:sp>
        <p:nvSpPr>
          <p:cNvPr id="26628" name="Symbol zastępczy zawartości 2"/>
          <p:cNvSpPr>
            <a:spLocks noGrp="1"/>
          </p:cNvSpPr>
          <p:nvPr>
            <p:ph idx="4294967295"/>
          </p:nvPr>
        </p:nvSpPr>
        <p:spPr>
          <a:xfrm>
            <a:off x="3203575" y="1484313"/>
            <a:ext cx="5761038" cy="4608512"/>
          </a:xfrm>
        </p:spPr>
        <p:txBody>
          <a:bodyPr/>
          <a:lstStyle/>
          <a:p>
            <a:pPr marL="0" indent="0" eaLnBrk="1" hangingPunct="1"/>
            <a:r>
              <a:rPr lang="ru-RU" sz="1800" smtClean="0">
                <a:solidFill>
                  <a:schemeClr val="bg1"/>
                </a:solidFill>
              </a:rPr>
              <a:t> Потребление электроэнергии </a:t>
            </a:r>
            <a:r>
              <a:rPr lang="ru-RU" sz="1800" b="1" smtClean="0">
                <a:solidFill>
                  <a:srgbClr val="FFFF66"/>
                </a:solidFill>
              </a:rPr>
              <a:t>меньше на 35 %</a:t>
            </a:r>
          </a:p>
          <a:p>
            <a:pPr marL="0" indent="0" eaLnBrk="1" hangingPunct="1"/>
            <a:r>
              <a:rPr lang="ru-RU" sz="1800" b="1" smtClean="0">
                <a:solidFill>
                  <a:srgbClr val="FFFF00"/>
                </a:solidFill>
              </a:rPr>
              <a:t> Новый дизайн</a:t>
            </a:r>
          </a:p>
          <a:p>
            <a:pPr marL="0" indent="0" eaLnBrk="1" hangingPunct="1"/>
            <a:r>
              <a:rPr lang="ru-RU" sz="1800" smtClean="0">
                <a:solidFill>
                  <a:schemeClr val="bg1"/>
                </a:solidFill>
              </a:rPr>
              <a:t> За счет новых шланговых соединений </a:t>
            </a:r>
            <a:r>
              <a:rPr lang="ru-RU" sz="1800" b="1" smtClean="0">
                <a:solidFill>
                  <a:srgbClr val="FFFF00"/>
                </a:solidFill>
              </a:rPr>
              <a:t>оптимизирован ток воды</a:t>
            </a:r>
            <a:r>
              <a:rPr lang="ru-RU" sz="1800" b="1" smtClean="0">
                <a:solidFill>
                  <a:schemeClr val="bg1"/>
                </a:solidFill>
              </a:rPr>
              <a:t> и </a:t>
            </a:r>
            <a:r>
              <a:rPr lang="ru-RU" sz="1800" b="1" smtClean="0">
                <a:solidFill>
                  <a:srgbClr val="FFFF00"/>
                </a:solidFill>
              </a:rPr>
              <a:t>снижен уровень шума</a:t>
            </a:r>
          </a:p>
          <a:p>
            <a:pPr marL="0" indent="0" eaLnBrk="1" hangingPunct="1"/>
            <a:r>
              <a:rPr lang="ru-RU" sz="1800" b="1" smtClean="0">
                <a:solidFill>
                  <a:srgbClr val="FFFF00"/>
                </a:solidFill>
              </a:rPr>
              <a:t> Фильтр предварительной очистки</a:t>
            </a:r>
          </a:p>
          <a:p>
            <a:pPr marL="0" indent="0" eaLnBrk="1" hangingPunct="1"/>
            <a:r>
              <a:rPr lang="ru-RU" sz="1800" smtClean="0">
                <a:solidFill>
                  <a:schemeClr val="bg1"/>
                </a:solidFill>
              </a:rPr>
              <a:t> Обновленная система герметизации </a:t>
            </a:r>
            <a:r>
              <a:rPr lang="ru-RU" sz="1800" b="1" smtClean="0">
                <a:solidFill>
                  <a:srgbClr val="FFFF00"/>
                </a:solidFill>
              </a:rPr>
              <a:t>предотвращает протечки</a:t>
            </a:r>
            <a:r>
              <a:rPr lang="ru-RU" sz="1800" smtClean="0">
                <a:solidFill>
                  <a:schemeClr val="bg1"/>
                </a:solidFill>
              </a:rPr>
              <a:t>  </a:t>
            </a:r>
          </a:p>
          <a:p>
            <a:pPr marL="0" indent="0" eaLnBrk="1" hangingPunct="1">
              <a:buFontTx/>
              <a:buNone/>
            </a:pPr>
            <a:r>
              <a:rPr lang="ru-RU" sz="1800" smtClean="0">
                <a:solidFill>
                  <a:schemeClr val="bg1"/>
                </a:solidFill>
              </a:rPr>
              <a:t>(новый тип прокладки головы фильтра)</a:t>
            </a:r>
          </a:p>
          <a:p>
            <a:pPr marL="0" indent="0" eaLnBrk="1" hangingPunct="1"/>
            <a:r>
              <a:rPr lang="ru-RU" sz="1800" smtClean="0">
                <a:solidFill>
                  <a:schemeClr val="bg1"/>
                </a:solidFill>
              </a:rPr>
              <a:t> Улучшенный адаптер для шланга  </a:t>
            </a:r>
          </a:p>
          <a:p>
            <a:pPr marL="0" indent="0" eaLnBrk="1" hangingPunct="1"/>
            <a:r>
              <a:rPr lang="ru-RU" sz="1800" smtClean="0">
                <a:solidFill>
                  <a:schemeClr val="bg1"/>
                </a:solidFill>
              </a:rPr>
              <a:t> Новая, </a:t>
            </a:r>
            <a:r>
              <a:rPr lang="ru-RU" sz="1800" b="1" smtClean="0">
                <a:solidFill>
                  <a:srgbClr val="FFFF00"/>
                </a:solidFill>
              </a:rPr>
              <a:t>улучшенная кнопка запуска с обновленной</a:t>
            </a:r>
            <a:r>
              <a:rPr lang="ru-RU" sz="1800" smtClean="0">
                <a:solidFill>
                  <a:schemeClr val="bg1"/>
                </a:solidFill>
              </a:rPr>
              <a:t> системой герметизации ( которая также исключает «залипание» кнопки)</a:t>
            </a:r>
          </a:p>
          <a:p>
            <a:pPr marL="0" indent="0" eaLnBrk="1" hangingPunct="1">
              <a:buFontTx/>
              <a:buNone/>
            </a:pPr>
            <a:endParaRPr lang="en-US" sz="1800" smtClean="0">
              <a:solidFill>
                <a:schemeClr val="bg1"/>
              </a:solidFill>
            </a:endParaRPr>
          </a:p>
        </p:txBody>
      </p:sp>
      <p:pic>
        <p:nvPicPr>
          <p:cNvPr id="26629" name="Picture 1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841625"/>
            <a:ext cx="2339975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0" name="Textfeld 2"/>
          <p:cNvSpPr txBox="1">
            <a:spLocks noChangeArrowheads="1"/>
          </p:cNvSpPr>
          <p:nvPr/>
        </p:nvSpPr>
        <p:spPr bwMode="auto">
          <a:xfrm>
            <a:off x="611188" y="2781300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новый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6631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9750" y="3357563"/>
            <a:ext cx="1317625" cy="205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2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16563"/>
            <a:ext cx="2339975" cy="515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33" name="Textfeld 2"/>
          <p:cNvSpPr txBox="1">
            <a:spLocks noChangeArrowheads="1"/>
          </p:cNvSpPr>
          <p:nvPr/>
        </p:nvSpPr>
        <p:spPr bwMode="auto">
          <a:xfrm>
            <a:off x="611188" y="5445125"/>
            <a:ext cx="13684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старый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6634" name="Picture 1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12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765175"/>
            <a:ext cx="6840537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0" name="Picture 12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10050" y="5999163"/>
            <a:ext cx="4933950" cy="858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1" name="Picture 11" descr="G:\Wallmeier\PNGs_f_Wallmeier\Stoerer_Sustainability_35Prozent_1Stern_1Ebene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019925" y="981075"/>
            <a:ext cx="2124075" cy="4864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7532" name="Group 124"/>
          <p:cNvGraphicFramePr>
            <a:graphicFrameLocks noGrp="1"/>
          </p:cNvGraphicFramePr>
          <p:nvPr/>
        </p:nvGraphicFramePr>
        <p:xfrm>
          <a:off x="179388" y="1412875"/>
          <a:ext cx="6840537" cy="1719263"/>
        </p:xfrm>
        <a:graphic>
          <a:graphicData uri="http://schemas.openxmlformats.org/drawingml/2006/table">
            <a:tbl>
              <a:tblPr/>
              <a:tblGrid>
                <a:gridCol w="2087562"/>
                <a:gridCol w="1584325"/>
                <a:gridCol w="1657350"/>
                <a:gridCol w="1511300"/>
              </a:tblGrid>
              <a:tr h="647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Модель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головы фильтра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комплекта (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Тестовое измерение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EX600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10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8,2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8,2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EX600 Plus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7,9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6,0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5,3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71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Энергопотребление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- 21 %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- 27 %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- 35 %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35" name="Group 127"/>
          <p:cNvGraphicFramePr>
            <a:graphicFrameLocks noGrp="1"/>
          </p:cNvGraphicFramePr>
          <p:nvPr/>
        </p:nvGraphicFramePr>
        <p:xfrm>
          <a:off x="179388" y="5013325"/>
          <a:ext cx="6840537" cy="1644650"/>
        </p:xfrm>
        <a:graphic>
          <a:graphicData uri="http://schemas.openxmlformats.org/drawingml/2006/table">
            <a:tbl>
              <a:tblPr/>
              <a:tblGrid>
                <a:gridCol w="2087562"/>
                <a:gridCol w="1584325"/>
                <a:gridCol w="1657350"/>
                <a:gridCol w="1511300"/>
              </a:tblGrid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Модель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головы фильтра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комплекта (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Тестовое измерение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EX1200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26,1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21,0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21,0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EX1200 Plus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21,5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16,8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16,8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Энергопотребление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- 18 %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- 20 %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- 20 %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7533" name="Group 125"/>
          <p:cNvGraphicFramePr>
            <a:graphicFrameLocks noGrp="1"/>
          </p:cNvGraphicFramePr>
          <p:nvPr/>
        </p:nvGraphicFramePr>
        <p:xfrm>
          <a:off x="179388" y="3284538"/>
          <a:ext cx="6840537" cy="1644650"/>
        </p:xfrm>
        <a:graphic>
          <a:graphicData uri="http://schemas.openxmlformats.org/drawingml/2006/table">
            <a:tbl>
              <a:tblPr/>
              <a:tblGrid>
                <a:gridCol w="2087562"/>
                <a:gridCol w="1584325"/>
                <a:gridCol w="1657350"/>
                <a:gridCol w="1511300"/>
              </a:tblGrid>
              <a:tr h="5683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Модель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головы фильтра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Мощность комплекта (</a:t>
                      </a:r>
                      <a:r>
                        <a:rPr kumimoji="0" lang="en-US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W</a:t>
                      </a: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)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FF00"/>
                          </a:solidFill>
                          <a:effectLst/>
                          <a:latin typeface="Arial" charset="0"/>
                          <a:cs typeface="Arial" charset="0"/>
                        </a:rPr>
                        <a:t>Тестовое измерение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FFFF00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428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EX700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12,8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11,7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11,7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EX800 Plus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11,3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8,3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8,0 W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58775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Энергопотребление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- 12 %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- 29 %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1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4288"/>
                          </a:solidFill>
                          <a:effectLst/>
                          <a:latin typeface="Arial" charset="0"/>
                          <a:cs typeface="Arial" charset="0"/>
                        </a:rPr>
                        <a:t>- 32 %</a:t>
                      </a:r>
                      <a:endParaRPr kumimoji="0" lang="en-US" sz="1200" b="1" i="0" u="none" strike="noStrike" cap="none" normalizeH="0" baseline="0" smtClean="0">
                        <a:ln>
                          <a:noFill/>
                        </a:ln>
                        <a:solidFill>
                          <a:srgbClr val="004288"/>
                        </a:solidFill>
                        <a:effectLst/>
                        <a:latin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pic>
        <p:nvPicPr>
          <p:cNvPr id="27733" name="Picture 12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450" y="115888"/>
            <a:ext cx="4752975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451725" y="1628775"/>
            <a:ext cx="1503363" cy="417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4" name="Picture 8" descr="C:\Users\wallmeb\AppData\Local\Microsoft\Windows\Temporary Internet Files\Content.Outlook\EQDAZN60\_IMGP8875 (2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8" y="1412875"/>
            <a:ext cx="1458912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81650" y="1628775"/>
            <a:ext cx="165417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6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3716338"/>
            <a:ext cx="15843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7" name="Picture 10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81000" y="115888"/>
            <a:ext cx="8439150" cy="85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8" name="Picture 1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851275" y="1196975"/>
            <a:ext cx="1703388" cy="115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9" name="Picture 1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0" name="Picture 1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779838" y="3284538"/>
            <a:ext cx="3600450" cy="268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1" name="Textfeld 1"/>
          <p:cNvSpPr txBox="1">
            <a:spLocks noChangeArrowheads="1"/>
          </p:cNvSpPr>
          <p:nvPr/>
        </p:nvSpPr>
        <p:spPr bwMode="auto">
          <a:xfrm>
            <a:off x="3995738" y="3716338"/>
            <a:ext cx="3313112" cy="155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rgbClr val="FFFF00"/>
                </a:solidFill>
              </a:rPr>
              <a:t>НОВИНКА:</a:t>
            </a:r>
          </a:p>
          <a:p>
            <a:pPr>
              <a:buFontTx/>
              <a:buChar char="-"/>
            </a:pPr>
            <a:r>
              <a:rPr lang="ru-RU" b="1">
                <a:solidFill>
                  <a:schemeClr val="bg1"/>
                </a:solidFill>
              </a:rPr>
              <a:t>Оптимизирован </a:t>
            </a:r>
          </a:p>
          <a:p>
            <a:r>
              <a:rPr lang="ru-RU" b="1">
                <a:solidFill>
                  <a:schemeClr val="bg1"/>
                </a:solidFill>
              </a:rPr>
              <a:t>  поток воды</a:t>
            </a:r>
          </a:p>
          <a:p>
            <a:pPr>
              <a:buFontTx/>
              <a:buChar char="-"/>
            </a:pPr>
            <a:r>
              <a:rPr lang="ru-RU" b="1">
                <a:solidFill>
                  <a:schemeClr val="bg1"/>
                </a:solidFill>
              </a:rPr>
              <a:t>Меньше потерь за счет </a:t>
            </a:r>
          </a:p>
          <a:p>
            <a:r>
              <a:rPr lang="ru-RU" b="1">
                <a:solidFill>
                  <a:schemeClr val="bg1"/>
                </a:solidFill>
              </a:rPr>
              <a:t> полукруглых соединений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28682" name="Picture 1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0" y="5362575"/>
            <a:ext cx="2987675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3" name="Textfeld 2"/>
          <p:cNvSpPr txBox="1">
            <a:spLocks noChangeArrowheads="1"/>
          </p:cNvSpPr>
          <p:nvPr/>
        </p:nvSpPr>
        <p:spPr bwMode="auto">
          <a:xfrm>
            <a:off x="179388" y="5373688"/>
            <a:ext cx="2665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Старые трубки</a:t>
            </a:r>
            <a:endParaRPr lang="en-US" sz="2400" b="1">
              <a:solidFill>
                <a:schemeClr val="bg1"/>
              </a:solidFill>
            </a:endParaRPr>
          </a:p>
        </p:txBody>
      </p:sp>
      <p:pic>
        <p:nvPicPr>
          <p:cNvPr id="28684" name="Picture 18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191250" y="981075"/>
            <a:ext cx="2952750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85" name="Textfeld 2"/>
          <p:cNvSpPr txBox="1">
            <a:spLocks noChangeArrowheads="1"/>
          </p:cNvSpPr>
          <p:nvPr/>
        </p:nvSpPr>
        <p:spPr bwMode="auto">
          <a:xfrm>
            <a:off x="6586538" y="981075"/>
            <a:ext cx="266541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Новые трубки</a:t>
            </a:r>
            <a:endParaRPr lang="en-US" sz="2400" b="1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2133600"/>
            <a:ext cx="5688013" cy="244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698" name="Picture 3"/>
          <p:cNvPicPr>
            <a:picLocks noChangeAspect="1" noChangeArrowheads="1"/>
          </p:cNvPicPr>
          <p:nvPr/>
        </p:nvPicPr>
        <p:blipFill>
          <a:blip r:embed="rId3"/>
          <a:srcRect t="54836" r="37305"/>
          <a:stretch>
            <a:fillRect/>
          </a:stretch>
        </p:blipFill>
        <p:spPr bwMode="auto">
          <a:xfrm>
            <a:off x="6659563" y="1557338"/>
            <a:ext cx="2322512" cy="444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feld 1"/>
          <p:cNvSpPr txBox="1">
            <a:spLocks noChangeArrowheads="1"/>
          </p:cNvSpPr>
          <p:nvPr/>
        </p:nvSpPr>
        <p:spPr bwMode="auto">
          <a:xfrm>
            <a:off x="900113" y="2492375"/>
            <a:ext cx="446405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800" b="1">
                <a:solidFill>
                  <a:schemeClr val="bg1"/>
                </a:solidFill>
              </a:rPr>
              <a:t>Предотвращает загрязнение системы запуска фильтра</a:t>
            </a:r>
            <a:r>
              <a:rPr lang="en-US"/>
              <a:t> </a:t>
            </a:r>
          </a:p>
        </p:txBody>
      </p:sp>
      <p:pic>
        <p:nvPicPr>
          <p:cNvPr id="29700" name="Picture 6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1" name="Picture 1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260350"/>
            <a:ext cx="4054475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702" name="Picture 1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692275" y="908050"/>
            <a:ext cx="7205663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773238"/>
            <a:ext cx="3851275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4213" y="1657350"/>
            <a:ext cx="4546600" cy="3500438"/>
          </a:xfrm>
          <a:prstGeom prst="rect">
            <a:avLst/>
          </a:prstGeom>
          <a:noFill/>
          <a:ln w="31750">
            <a:noFill/>
            <a:miter lim="800000"/>
            <a:headEnd/>
            <a:tailEnd/>
          </a:ln>
        </p:spPr>
      </p:pic>
      <p:cxnSp>
        <p:nvCxnSpPr>
          <p:cNvPr id="5" name="Gerade Verbindung mit Pfeil 4"/>
          <p:cNvCxnSpPr/>
          <p:nvPr/>
        </p:nvCxnSpPr>
        <p:spPr>
          <a:xfrm flipV="1">
            <a:off x="4276725" y="2997200"/>
            <a:ext cx="1287463" cy="6254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4" name="Textfeld 5"/>
          <p:cNvSpPr txBox="1">
            <a:spLocks noChangeArrowheads="1"/>
          </p:cNvSpPr>
          <p:nvPr/>
        </p:nvSpPr>
        <p:spPr bwMode="auto">
          <a:xfrm>
            <a:off x="5795963" y="2205038"/>
            <a:ext cx="3170237" cy="3113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Новая система герметизации головы фильтра.</a:t>
            </a:r>
          </a:p>
          <a:p>
            <a:r>
              <a:rPr lang="ru-RU" b="1">
                <a:solidFill>
                  <a:schemeClr val="bg1"/>
                </a:solidFill>
              </a:rPr>
              <a:t>Плоская прокладка вместо уплотнительного кольца. </a:t>
            </a:r>
          </a:p>
          <a:p>
            <a:r>
              <a:rPr lang="ru-RU" b="1">
                <a:solidFill>
                  <a:schemeClr val="bg1"/>
                </a:solidFill>
              </a:rPr>
              <a:t>Исключает нарушение герметичности вследствие перерывов в обслуживании (высыхание прокладки).</a:t>
            </a:r>
            <a:r>
              <a:rPr lang="ru-RU"/>
              <a:t> </a:t>
            </a:r>
            <a:endParaRPr lang="en-US"/>
          </a:p>
        </p:txBody>
      </p:sp>
      <p:pic>
        <p:nvPicPr>
          <p:cNvPr id="30725" name="Picture 2" descr="M:\Global Marketing\PMs\Projects\Categories\Equipment\Projects\FY 2013\EX Filter\Vergleich\01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950" y="4232275"/>
            <a:ext cx="2560638" cy="192087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6725" y="549275"/>
            <a:ext cx="8208963" cy="89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7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1773238"/>
            <a:ext cx="385127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6" name="Picture 1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00338" y="4652963"/>
            <a:ext cx="2519362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7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0663" y="1196975"/>
            <a:ext cx="5073650" cy="3251200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1748" name="Textfeld 4"/>
          <p:cNvSpPr txBox="1">
            <a:spLocks noChangeArrowheads="1"/>
          </p:cNvSpPr>
          <p:nvPr/>
        </p:nvSpPr>
        <p:spPr bwMode="auto">
          <a:xfrm>
            <a:off x="5832475" y="2133600"/>
            <a:ext cx="3060700" cy="283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Новый адаптер имеет </a:t>
            </a:r>
          </a:p>
          <a:p>
            <a:r>
              <a:rPr lang="ru-RU" b="1">
                <a:solidFill>
                  <a:schemeClr val="bg1"/>
                </a:solidFill>
              </a:rPr>
              <a:t>по 2 уплотнительных кольца на входе и выходе. </a:t>
            </a:r>
          </a:p>
          <a:p>
            <a:r>
              <a:rPr lang="ru-RU" b="1">
                <a:solidFill>
                  <a:schemeClr val="bg1"/>
                </a:solidFill>
              </a:rPr>
              <a:t>Это решение обеспечивает лучшую герметичность и большую безопасность адаптера.</a:t>
            </a:r>
            <a:r>
              <a:rPr lang="en-US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  <a:latin typeface="Calibri" pitchFamily="34" charset="0"/>
            </a:endParaRPr>
          </a:p>
          <a:p>
            <a:endParaRPr lang="en-US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1749" name="Picture 3" descr="M:\Global Marketing\PMs\Projects\Categories\Equipment\Complaints\EXFilter\Fotos Modification\Valve block adapter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313" y="4365625"/>
            <a:ext cx="2068512" cy="1673225"/>
          </a:xfrm>
          <a:prstGeom prst="rect">
            <a:avLst/>
          </a:prstGeom>
          <a:noFill/>
          <a:ln w="31750">
            <a:solidFill>
              <a:schemeClr val="bg1"/>
            </a:solidFill>
            <a:miter lim="800000"/>
            <a:headEnd/>
            <a:tailEnd/>
          </a:ln>
        </p:spPr>
      </p:pic>
      <p:cxnSp>
        <p:nvCxnSpPr>
          <p:cNvPr id="3" name="Gerade Verbindung mit Pfeil 2"/>
          <p:cNvCxnSpPr/>
          <p:nvPr/>
        </p:nvCxnSpPr>
        <p:spPr>
          <a:xfrm>
            <a:off x="1938338" y="5192713"/>
            <a:ext cx="1008062" cy="1809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V="1">
            <a:off x="1920875" y="5516563"/>
            <a:ext cx="1008063" cy="1381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752" name="Textfeld 9"/>
          <p:cNvSpPr txBox="1">
            <a:spLocks noChangeArrowheads="1"/>
          </p:cNvSpPr>
          <p:nvPr/>
        </p:nvSpPr>
        <p:spPr bwMode="auto">
          <a:xfrm>
            <a:off x="2941638" y="4868863"/>
            <a:ext cx="2206625" cy="915987"/>
          </a:xfrm>
          <a:prstGeom prst="rect">
            <a:avLst/>
          </a:prstGeom>
          <a:noFill/>
          <a:ln w="1587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>
                <a:solidFill>
                  <a:schemeClr val="bg1"/>
                </a:solidFill>
              </a:rPr>
              <a:t>2 паза для уплотнительных колец</a:t>
            </a:r>
            <a:endParaRPr lang="en-US" b="1">
              <a:solidFill>
                <a:schemeClr val="bg1"/>
              </a:solidFill>
            </a:endParaRPr>
          </a:p>
        </p:txBody>
      </p:sp>
      <p:pic>
        <p:nvPicPr>
          <p:cNvPr id="31753" name="Picture 1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50825" y="258763"/>
            <a:ext cx="5183188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4" name="Picture 1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051050" y="908050"/>
            <a:ext cx="6735763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55" name="Picture 15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40200" y="1555750"/>
            <a:ext cx="5003800" cy="374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 descr="C:\Users\wallmeb\AppData\Local\Microsoft\Windows\Temporary Internet Files\Content.Outlook\EQDAZN60\TETRA-EX-Primer Construction2 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8313" y="1639888"/>
            <a:ext cx="3351212" cy="4237037"/>
          </a:xfrm>
          <a:prstGeom prst="rect">
            <a:avLst/>
          </a:prstGeom>
          <a:noFill/>
          <a:ln w="31750">
            <a:solidFill>
              <a:schemeClr val="tx1"/>
            </a:solidFill>
            <a:miter lim="800000"/>
            <a:headEnd/>
            <a:tailEnd/>
          </a:ln>
        </p:spPr>
      </p:pic>
      <p:cxnSp>
        <p:nvCxnSpPr>
          <p:cNvPr id="5" name="Gerade Verbindung mit Pfeil 4"/>
          <p:cNvCxnSpPr/>
          <p:nvPr/>
        </p:nvCxnSpPr>
        <p:spPr>
          <a:xfrm flipV="1">
            <a:off x="2411413" y="1792288"/>
            <a:ext cx="2322512" cy="185261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772" name="Textfeld 5"/>
          <p:cNvSpPr txBox="1">
            <a:spLocks noChangeArrowheads="1"/>
          </p:cNvSpPr>
          <p:nvPr/>
        </p:nvSpPr>
        <p:spPr bwMode="auto">
          <a:xfrm>
            <a:off x="4716463" y="1520825"/>
            <a:ext cx="439261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sz="2400" b="1">
                <a:solidFill>
                  <a:schemeClr val="bg1"/>
                </a:solidFill>
              </a:rPr>
              <a:t>Новая система запуска</a:t>
            </a:r>
          </a:p>
          <a:p>
            <a:endParaRPr lang="ru-RU" b="1">
              <a:solidFill>
                <a:schemeClr val="bg1"/>
              </a:solidFill>
            </a:endParaRPr>
          </a:p>
          <a:p>
            <a:endParaRPr lang="ru-RU" b="1">
              <a:solidFill>
                <a:schemeClr val="bg1"/>
              </a:solidFill>
            </a:endParaRPr>
          </a:p>
          <a:p>
            <a:r>
              <a:rPr lang="ru-RU" b="1">
                <a:solidFill>
                  <a:schemeClr val="bg1"/>
                </a:solidFill>
              </a:rPr>
              <a:t>Существенное улучшение направляющих, в сочетании с выталкивающей пружиной, гарантируют высокое качество системы запуска, которая предотвращает кнопку </a:t>
            </a:r>
          </a:p>
          <a:p>
            <a:r>
              <a:rPr lang="ru-RU" b="1">
                <a:solidFill>
                  <a:schemeClr val="bg1"/>
                </a:solidFill>
              </a:rPr>
              <a:t>от залипания, а всю систему </a:t>
            </a:r>
          </a:p>
          <a:p>
            <a:r>
              <a:rPr lang="ru-RU" b="1">
                <a:solidFill>
                  <a:schemeClr val="bg1"/>
                </a:solidFill>
              </a:rPr>
              <a:t>от поломки или протечек.</a:t>
            </a:r>
            <a:r>
              <a:rPr lang="ru-RU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3277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9750" y="404813"/>
            <a:ext cx="8135938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1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6051550"/>
            <a:ext cx="9144000" cy="83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tra Vorlage">
  <a:themeElements>
    <a:clrScheme name="Präsentation_4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Präsentation_4">
      <a:majorFont>
        <a:latin typeface="Arial"/>
        <a:ea typeface="ＭＳ Ｐゴシック"/>
        <a:cs typeface="Arial"/>
      </a:majorFont>
      <a:minorFont>
        <a:latin typeface="Arial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Präsentation_4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Tetra Vorlage</Template>
  <TotalTime>22621</TotalTime>
  <Words>461</Words>
  <Application>Microsoft Office PowerPoint</Application>
  <PresentationFormat>Экран (4:3)</PresentationFormat>
  <Paragraphs>161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1" baseType="lpstr">
      <vt:lpstr>Arial</vt:lpstr>
      <vt:lpstr>ＭＳ Ｐゴシック</vt:lpstr>
      <vt:lpstr>Wingdings</vt:lpstr>
      <vt:lpstr>Calibri</vt:lpstr>
      <vt:lpstr>Times New Roman</vt:lpstr>
      <vt:lpstr>Tetra Vorlage</vt:lpstr>
      <vt:lpstr>Оформление по умолчанию</vt:lpstr>
      <vt:lpstr>Tetra Vorlage</vt:lpstr>
      <vt:lpstr>Tetra Vorlage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Tetra Europe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Huhmann, Thomas</dc:creator>
  <cp:lastModifiedBy>Анна</cp:lastModifiedBy>
  <cp:revision>1220</cp:revision>
  <cp:lastPrinted>2013-11-12T12:01:49Z</cp:lastPrinted>
  <dcterms:created xsi:type="dcterms:W3CDTF">2013-04-16T11:14:56Z</dcterms:created>
  <dcterms:modified xsi:type="dcterms:W3CDTF">2014-02-25T10:40:58Z</dcterms:modified>
</cp:coreProperties>
</file>